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46" d="100"/>
          <a:sy n="46" d="100"/>
        </p:scale>
        <p:origin x="149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407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FFF2F0"/>
          </a:solidFill>
          <a:ln w="12700">
            <a:solidFill>
              <a:srgbClr val="FFF2F0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rgbClr val="C9342C"/>
          </a:solidFill>
          <a:ln w="12700">
            <a:solidFill>
              <a:srgbClr val="C9342C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048000" y="137160"/>
            <a:ext cx="0" cy="6583680"/>
          </a:xfrm>
          <a:prstGeom prst="line">
            <a:avLst/>
          </a:prstGeom>
          <a:noFill/>
          <a:ln w="7620">
            <a:solidFill>
              <a:srgbClr val="D3DEE8">
                <a:alpha val="80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096000" y="137160"/>
            <a:ext cx="0" cy="6583680"/>
          </a:xfrm>
          <a:prstGeom prst="line">
            <a:avLst/>
          </a:prstGeom>
          <a:noFill/>
          <a:ln w="7620">
            <a:solidFill>
              <a:srgbClr val="D3DEE8">
                <a:alpha val="80000"/>
              </a:srgbClr>
            </a:solidFill>
            <a:prstDash val="solid"/>
          </a:ln>
        </p:spPr>
      </p:sp>
      <p:pic>
        <p:nvPicPr>
          <p:cNvPr id="7" name="Image 0" descr="/mnt/data/a_clinical_medical_rehab_room_scene_overall_a_wel_batch_2.png"/>
          <p:cNvPicPr>
            <a:picLocks noChangeAspect="1"/>
          </p:cNvPicPr>
          <p:nvPr/>
        </p:nvPicPr>
        <p:blipFill>
          <a:blip r:embed="rId3"/>
          <a:srcRect t="673" b="673"/>
          <a:stretch/>
        </p:blipFill>
        <p:spPr>
          <a:xfrm>
            <a:off x="164592" y="164592"/>
            <a:ext cx="2718816" cy="201168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274320" y="2423160"/>
            <a:ext cx="2499360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l">
              <a:buNone/>
            </a:pPr>
            <a:r>
              <a:rPr lang="en-US" sz="142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ÎNAINTE DE EXERCIȚIU: EVALUEAZĂ</a:t>
            </a:r>
            <a:endParaRPr lang="en-US" sz="1420" dirty="0"/>
          </a:p>
        </p:txBody>
      </p:sp>
      <p:sp>
        <p:nvSpPr>
          <p:cNvPr id="9" name="Text 6"/>
          <p:cNvSpPr/>
          <p:nvPr/>
        </p:nvSpPr>
        <p:spPr>
          <a:xfrm>
            <a:off x="301752" y="2971800"/>
            <a:ext cx="2444496" cy="196596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scopul pacientului și </a:t>
            </a:r>
            <a:r>
              <a:rPr lang="en-US" sz="1050" dirty="0" err="1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diagnosticul</a:t>
            </a:r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  <a:r>
              <a:rPr lang="en-US" sz="1050" dirty="0" err="1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funcțional</a:t>
            </a:r>
            <a:endParaRPr lang="en-US" sz="1050" dirty="0">
              <a:solidFill>
                <a:srgbClr val="102027"/>
              </a:solidFill>
              <a:latin typeface="Aptos" pitchFamily="34" charset="0"/>
              <a:ea typeface="Aptos" pitchFamily="34" charset="-122"/>
              <a:cs typeface="Aptos" pitchFamily="34" charset="-120"/>
            </a:endParaRPr>
          </a:p>
          <a:p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durerea, mobilitatea, forța și echilibrul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semnele vitale și toleranța la efort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contraindicații și factori de risc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nivelul de activitate și aderența posibilă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301752" y="5559552"/>
            <a:ext cx="2444496" cy="64008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Nu prescrie exerciții înainte să înțelegi răspunsul pacientului.</a:t>
            </a:r>
            <a:endParaRPr lang="en-US" sz="1150" dirty="0"/>
          </a:p>
        </p:txBody>
      </p:sp>
      <p:sp>
        <p:nvSpPr>
          <p:cNvPr id="11" name="Text 8"/>
          <p:cNvSpPr/>
          <p:nvPr/>
        </p:nvSpPr>
        <p:spPr>
          <a:xfrm>
            <a:off x="3459480" y="438912"/>
            <a:ext cx="2225040" cy="292608"/>
          </a:xfrm>
          <a:prstGeom prst="rect">
            <a:avLst/>
          </a:prstGeom>
          <a:solidFill>
            <a:srgbClr val="FFF2F0">
              <a:alpha val="90000"/>
            </a:srgbClr>
          </a:solidFill>
          <a:ln>
            <a:solidFill>
              <a:srgbClr val="FFF2F0">
                <a:alpha val="0"/>
              </a:srgbClr>
            </a:solidFill>
          </a:ln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88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PENTRU STUDENȚI BFKT</a:t>
            </a:r>
            <a:endParaRPr lang="en-US" sz="880" dirty="0"/>
          </a:p>
        </p:txBody>
      </p:sp>
      <p:sp>
        <p:nvSpPr>
          <p:cNvPr id="12" name="Text 9"/>
          <p:cNvSpPr/>
          <p:nvPr/>
        </p:nvSpPr>
        <p:spPr>
          <a:xfrm>
            <a:off x="3377184" y="987552"/>
            <a:ext cx="2389632" cy="45720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SEMNALE DE OPRIRE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3459480" y="1508760"/>
            <a:ext cx="2225040" cy="420624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080" dirty="0">
                <a:solidFill>
                  <a:srgbClr val="5B67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oprește exercițiul și reevaluează dacă apar:</a:t>
            </a:r>
            <a:endParaRPr lang="en-US" sz="1080" dirty="0"/>
          </a:p>
        </p:txBody>
      </p:sp>
      <p:sp>
        <p:nvSpPr>
          <p:cNvPr id="14" name="Text 11"/>
          <p:cNvSpPr/>
          <p:nvPr/>
        </p:nvSpPr>
        <p:spPr>
          <a:xfrm>
            <a:off x="3486912" y="2148840"/>
            <a:ext cx="2170176" cy="219456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durere toracică, amețeală sau sincopă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dispnee disproporționată față de efort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paloare, transpirații reci, confuzie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durere acută sau creștere rapidă a simptomelor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răspuns tensional sau cardiac neobișnuit</a:t>
            </a:r>
            <a:endParaRPr lang="en-US" sz="1080" dirty="0"/>
          </a:p>
        </p:txBody>
      </p:sp>
      <p:sp>
        <p:nvSpPr>
          <p:cNvPr id="15" name="Text 12"/>
          <p:cNvSpPr/>
          <p:nvPr/>
        </p:nvSpPr>
        <p:spPr>
          <a:xfrm>
            <a:off x="3459480" y="5074920"/>
            <a:ext cx="2225040" cy="502920"/>
          </a:xfrm>
          <a:prstGeom prst="rect">
            <a:avLst/>
          </a:prstGeom>
          <a:solidFill>
            <a:srgbClr val="C9342C"/>
          </a:solidFill>
          <a:ln/>
        </p:spPr>
        <p:txBody>
          <a:bodyPr wrap="square" lIns="635" tIns="635" rIns="635" bIns="635" rtlCol="0" anchor="t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Siguranța clinică precede performanța.</a:t>
            </a:r>
            <a:endParaRPr lang="en-US" sz="1300" dirty="0"/>
          </a:p>
        </p:txBody>
      </p:sp>
      <p:pic>
        <p:nvPicPr>
          <p:cNvPr id="17" name="Image 1" descr="/mnt/data/a_bright_indoor_gym_fitness_class_or_physical_ther_batch_3.png"/>
          <p:cNvPicPr>
            <a:picLocks noChangeAspect="1"/>
          </p:cNvPicPr>
          <p:nvPr/>
        </p:nvPicPr>
        <p:blipFill>
          <a:blip r:embed="rId4"/>
          <a:srcRect l="9643" r="9643"/>
          <a:stretch/>
        </p:blipFill>
        <p:spPr>
          <a:xfrm>
            <a:off x="6242304" y="228600"/>
            <a:ext cx="2755392" cy="256032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6352032" y="2907792"/>
            <a:ext cx="2535936" cy="5029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23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PRESCRIEREA</a:t>
            </a:r>
            <a:endParaRPr lang="en-US" sz="2350" dirty="0"/>
          </a:p>
        </p:txBody>
      </p:sp>
      <p:sp>
        <p:nvSpPr>
          <p:cNvPr id="19" name="Text 15"/>
          <p:cNvSpPr/>
          <p:nvPr/>
        </p:nvSpPr>
        <p:spPr>
          <a:xfrm>
            <a:off x="6352032" y="3493008"/>
            <a:ext cx="2535936" cy="91440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EXERCIȚIULUI</a:t>
            </a:r>
            <a:endParaRPr lang="en-US" sz="2200" dirty="0"/>
          </a:p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ÎN RECUPERARE</a:t>
            </a:r>
            <a:endParaRPr lang="en-US" sz="2200" dirty="0"/>
          </a:p>
        </p:txBody>
      </p:sp>
      <p:sp>
        <p:nvSpPr>
          <p:cNvPr id="21" name="Text 17"/>
          <p:cNvSpPr/>
          <p:nvPr/>
        </p:nvSpPr>
        <p:spPr>
          <a:xfrm>
            <a:off x="6608064" y="5989320"/>
            <a:ext cx="2023872" cy="310896"/>
          </a:xfrm>
          <a:prstGeom prst="rect">
            <a:avLst/>
          </a:prstGeom>
          <a:solidFill>
            <a:srgbClr val="FFF2F0"/>
          </a:solidFill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BFKT • anul II</a:t>
            </a:r>
            <a:endParaRPr lang="en-US" sz="1050" dirty="0"/>
          </a:p>
        </p:txBody>
      </p:sp>
      <p:sp>
        <p:nvSpPr>
          <p:cNvPr id="22" name="Text 13">
            <a:extLst>
              <a:ext uri="{FF2B5EF4-FFF2-40B4-BE49-F238E27FC236}">
                <a16:creationId xmlns:a16="http://schemas.microsoft.com/office/drawing/2014/main" id="{F18EBBD8-F103-48B3-8FF0-A6C34754F6BA}"/>
              </a:ext>
            </a:extLst>
          </p:cNvPr>
          <p:cNvSpPr/>
          <p:nvPr/>
        </p:nvSpPr>
        <p:spPr>
          <a:xfrm>
            <a:off x="6425184" y="5311479"/>
            <a:ext cx="2407920" cy="496146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chemeClr val="bg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Disciplina: Mișcarea – perspective interdisciplinare</a:t>
            </a:r>
            <a:endParaRPr lang="en-US" sz="15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rgbClr val="FFF2F0"/>
          </a:solidFill>
          <a:ln w="12700">
            <a:solidFill>
              <a:srgbClr val="FFF2F0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048000" y="137160"/>
            <a:ext cx="0" cy="6583680"/>
          </a:xfrm>
          <a:prstGeom prst="line">
            <a:avLst/>
          </a:prstGeom>
          <a:noFill/>
          <a:ln w="7620">
            <a:solidFill>
              <a:srgbClr val="D3DEE8">
                <a:alpha val="80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096000" y="137160"/>
            <a:ext cx="0" cy="6583680"/>
          </a:xfrm>
          <a:prstGeom prst="line">
            <a:avLst/>
          </a:prstGeom>
          <a:noFill/>
          <a:ln w="7620">
            <a:solidFill>
              <a:srgbClr val="D3DEE8">
                <a:alpha val="80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92608" y="502920"/>
            <a:ext cx="2462784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l">
              <a:buNone/>
            </a:pPr>
            <a:r>
              <a:rPr lang="en-US" sz="162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DOZA: FITT–VP</a:t>
            </a:r>
            <a:endParaRPr lang="en-US" sz="1620" dirty="0"/>
          </a:p>
        </p:txBody>
      </p:sp>
      <p:pic>
        <p:nvPicPr>
          <p:cNvPr id="9" name="Image 0" descr="/mnt/data/a_bright_clinical_fitness_training_room_or_physica_batch_6.png"/>
          <p:cNvPicPr>
            <a:picLocks noChangeAspect="1"/>
          </p:cNvPicPr>
          <p:nvPr/>
        </p:nvPicPr>
        <p:blipFill>
          <a:blip r:embed="rId3"/>
          <a:srcRect t="10138" b="10138"/>
          <a:stretch/>
        </p:blipFill>
        <p:spPr>
          <a:xfrm>
            <a:off x="201168" y="987552"/>
            <a:ext cx="2645664" cy="158191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292608" y="2770632"/>
            <a:ext cx="2462784" cy="29260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l">
              <a:buNone/>
            </a:pPr>
            <a:r>
              <a:rPr lang="en-US" sz="122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FITT–VP = limbajul prescripției</a:t>
            </a:r>
            <a:endParaRPr lang="en-US" sz="1220" dirty="0"/>
          </a:p>
        </p:txBody>
      </p:sp>
      <p:sp>
        <p:nvSpPr>
          <p:cNvPr id="11" name="Text 8"/>
          <p:cNvSpPr/>
          <p:nvPr/>
        </p:nvSpPr>
        <p:spPr>
          <a:xfrm>
            <a:off x="292608" y="3127248"/>
            <a:ext cx="2462784" cy="182880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Frecvență: de câte ori/săptămână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Intensitate: cât de greu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Timp: durata sesiunii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Tip: aerobic, forță, mobilitate, echilibru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Volum și progresie: cât total și cum crește</a:t>
            </a:r>
            <a:endParaRPr lang="en-US" sz="1050" dirty="0"/>
          </a:p>
        </p:txBody>
      </p:sp>
      <p:sp>
        <p:nvSpPr>
          <p:cNvPr id="12" name="Text 9"/>
          <p:cNvSpPr/>
          <p:nvPr/>
        </p:nvSpPr>
        <p:spPr>
          <a:xfrm>
            <a:off x="292608" y="5577840"/>
            <a:ext cx="2462784" cy="64008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Prescripția bună este măsurabilă, progresivă și adaptată obiectivului funcțional.</a:t>
            </a:r>
            <a:endParaRPr lang="en-US" sz="1120" dirty="0"/>
          </a:p>
        </p:txBody>
      </p:sp>
      <p:sp>
        <p:nvSpPr>
          <p:cNvPr id="14" name="Text 11"/>
          <p:cNvSpPr/>
          <p:nvPr/>
        </p:nvSpPr>
        <p:spPr>
          <a:xfrm>
            <a:off x="3340608" y="502920"/>
            <a:ext cx="2462784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l">
              <a:buNone/>
            </a:pPr>
            <a:r>
              <a:rPr lang="en-US" sz="162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PROGRESIA SIGURĂ</a:t>
            </a:r>
            <a:endParaRPr lang="en-US" sz="1620" dirty="0"/>
          </a:p>
        </p:txBody>
      </p:sp>
      <p:pic>
        <p:nvPicPr>
          <p:cNvPr id="15" name="Image 1" descr="/mnt/data/a_bright_clinical_physiotherapy_medical_training_r_batch_1.png"/>
          <p:cNvPicPr>
            <a:picLocks noChangeAspect="1"/>
          </p:cNvPicPr>
          <p:nvPr/>
        </p:nvPicPr>
        <p:blipFill>
          <a:blip r:embed="rId4"/>
          <a:srcRect t="10138" b="10138"/>
          <a:stretch/>
        </p:blipFill>
        <p:spPr>
          <a:xfrm>
            <a:off x="3249168" y="987552"/>
            <a:ext cx="2645664" cy="158191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3340608" y="2770632"/>
            <a:ext cx="2462784" cy="29260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l">
              <a:buNone/>
            </a:pPr>
            <a:r>
              <a:rPr lang="en-US" sz="122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Când crești dificultatea?</a:t>
            </a:r>
            <a:endParaRPr lang="en-US" sz="1220" dirty="0"/>
          </a:p>
        </p:txBody>
      </p:sp>
      <p:sp>
        <p:nvSpPr>
          <p:cNvPr id="17" name="Text 13"/>
          <p:cNvSpPr/>
          <p:nvPr/>
        </p:nvSpPr>
        <p:spPr>
          <a:xfrm>
            <a:off x="3340608" y="3127248"/>
            <a:ext cx="2462784" cy="182880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tehnica este corectă și reproductibilă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simptomele rămân controlate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recuperarea post-efort este adecvată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obiectivul funcțional cere progresie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crești un singur parametru odată</a:t>
            </a:r>
            <a:endParaRPr lang="en-US" sz="1050" dirty="0"/>
          </a:p>
        </p:txBody>
      </p:sp>
      <p:sp>
        <p:nvSpPr>
          <p:cNvPr id="18" name="Text 14"/>
          <p:cNvSpPr/>
          <p:nvPr/>
        </p:nvSpPr>
        <p:spPr>
          <a:xfrm>
            <a:off x="3340608" y="5577840"/>
            <a:ext cx="2462784" cy="640080"/>
          </a:xfrm>
          <a:prstGeom prst="rect">
            <a:avLst/>
          </a:prstGeom>
          <a:solidFill>
            <a:srgbClr val="C9342C"/>
          </a:solidFill>
          <a:ln/>
        </p:spPr>
        <p:txBody>
          <a:bodyPr wrap="square" lIns="1016" tIns="1016" rIns="1016" bIns="1016" rtlCol="0" anchor="t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Regulă practică: progresia conservatoare este mai bună decât recidiva.</a:t>
            </a:r>
            <a:endParaRPr lang="en-US" sz="1120" dirty="0"/>
          </a:p>
        </p:txBody>
      </p:sp>
      <p:sp>
        <p:nvSpPr>
          <p:cNvPr id="20" name="Text 16"/>
          <p:cNvSpPr/>
          <p:nvPr/>
        </p:nvSpPr>
        <p:spPr>
          <a:xfrm>
            <a:off x="6388608" y="502920"/>
            <a:ext cx="2462784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MONITORIZARE ȘI DOCUMENTARE</a:t>
            </a:r>
            <a:endParaRPr lang="en-US" sz="1450" dirty="0"/>
          </a:p>
        </p:txBody>
      </p:sp>
      <p:pic>
        <p:nvPicPr>
          <p:cNvPr id="21" name="Image 2" descr="/mnt/data/a_clinical_medical_rehab_room_scene_overall_a_wel_batch_2.png"/>
          <p:cNvPicPr>
            <a:picLocks noChangeAspect="1"/>
          </p:cNvPicPr>
          <p:nvPr/>
        </p:nvPicPr>
        <p:blipFill>
          <a:blip r:embed="rId5"/>
          <a:srcRect t="10138" b="10138"/>
          <a:stretch/>
        </p:blipFill>
        <p:spPr>
          <a:xfrm>
            <a:off x="6297168" y="987552"/>
            <a:ext cx="2645664" cy="1581912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6388608" y="2770632"/>
            <a:ext cx="2462784" cy="347472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Notează răspunsul, nu doar exercițiul</a:t>
            </a:r>
            <a:endParaRPr lang="en-US" sz="1200" dirty="0"/>
          </a:p>
        </p:txBody>
      </p:sp>
      <p:sp>
        <p:nvSpPr>
          <p:cNvPr id="23" name="Text 18"/>
          <p:cNvSpPr/>
          <p:nvPr/>
        </p:nvSpPr>
        <p:spPr>
          <a:xfrm>
            <a:off x="6388608" y="3127248"/>
            <a:ext cx="2462784" cy="182880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durerea: NRS 0–10 înainte/după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RPE/Borg și oboseala percepută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FC, TA, SpO₂ unde este cazul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ROM, forță, echilibru, timp funcțional
</a:t>
            </a:r>
            <a:endParaRPr lang="en-US" sz="1050" dirty="0"/>
          </a:p>
          <a:p>
            <a:r>
              <a:rPr lang="en-US" sz="10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răspuns la 24 ore și aderență</a:t>
            </a:r>
            <a:endParaRPr lang="en-US" sz="1050" dirty="0"/>
          </a:p>
        </p:txBody>
      </p:sp>
      <p:sp>
        <p:nvSpPr>
          <p:cNvPr id="24" name="Text 19"/>
          <p:cNvSpPr/>
          <p:nvPr/>
        </p:nvSpPr>
        <p:spPr>
          <a:xfrm>
            <a:off x="6388608" y="5577840"/>
            <a:ext cx="2462784" cy="64008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120" b="1" dirty="0">
                <a:solidFill>
                  <a:srgbClr val="9D1E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Planul se modifică pe baza datelor, nu pe impresie.</a:t>
            </a:r>
            <a:endParaRPr lang="en-US" sz="112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275</Words>
  <Application>Microsoft Office PowerPoint</Application>
  <PresentationFormat>On-screen Show (4:3)</PresentationFormat>
  <Paragraphs>48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Arial</vt:lpstr>
      <vt:lpstr>Calibri</vt:lpstr>
      <vt:lpstr>Office Theme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Prescrierea exercițiului în recuperare</dc:title>
  <dc:subject>Pliant educațional BFKT</dc:subject>
  <dc:creator>Varga</dc:creator>
  <cp:lastModifiedBy>Adelina Mavrea</cp:lastModifiedBy>
  <cp:revision>5</cp:revision>
  <dcterms:created xsi:type="dcterms:W3CDTF">2026-04-25T17:32:06Z</dcterms:created>
  <dcterms:modified xsi:type="dcterms:W3CDTF">2026-04-30T09:01:05Z</dcterms:modified>
</cp:coreProperties>
</file>